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65" r:id="rId2"/>
    <p:sldId id="323" r:id="rId3"/>
    <p:sldId id="327" r:id="rId4"/>
    <p:sldId id="332" r:id="rId5"/>
    <p:sldId id="337" r:id="rId6"/>
    <p:sldId id="329" r:id="rId7"/>
    <p:sldId id="333" r:id="rId8"/>
    <p:sldId id="335" r:id="rId9"/>
    <p:sldId id="336" r:id="rId10"/>
    <p:sldId id="331" r:id="rId11"/>
    <p:sldId id="325" r:id="rId12"/>
    <p:sldId id="338" r:id="rId13"/>
    <p:sldId id="326" r:id="rId14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84" userDrawn="1">
          <p15:clr>
            <a:srgbClr val="A4A3A4"/>
          </p15:clr>
        </p15:guide>
        <p15:guide id="2" pos="2016" userDrawn="1">
          <p15:clr>
            <a:srgbClr val="A4A3A4"/>
          </p15:clr>
        </p15:guide>
        <p15:guide id="3" pos="17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A86"/>
    <a:srgbClr val="5B9BD5"/>
    <a:srgbClr val="E03A3E"/>
    <a:srgbClr val="0F86DA"/>
    <a:srgbClr val="FFCC00"/>
    <a:srgbClr val="0049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67" autoAdjust="0"/>
    <p:restoredTop sz="66747" autoAdjust="0"/>
  </p:normalViewPr>
  <p:slideViewPr>
    <p:cSldViewPr snapToGrid="0">
      <p:cViewPr varScale="1">
        <p:scale>
          <a:sx n="105" d="100"/>
          <a:sy n="105" d="100"/>
        </p:scale>
        <p:origin x="384" y="96"/>
      </p:cViewPr>
      <p:guideLst>
        <p:guide orient="horz" pos="984"/>
        <p:guide pos="2016"/>
        <p:guide pos="172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2170" cy="465369"/>
          </a:xfrm>
          <a:prstGeom prst="rect">
            <a:avLst/>
          </a:prstGeom>
        </p:spPr>
        <p:txBody>
          <a:bodyPr vert="horz" lIns="90087" tIns="45043" rIns="90087" bIns="4504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12" y="0"/>
            <a:ext cx="2982169" cy="465369"/>
          </a:xfrm>
          <a:prstGeom prst="rect">
            <a:avLst/>
          </a:prstGeom>
        </p:spPr>
        <p:txBody>
          <a:bodyPr vert="horz" lIns="90087" tIns="45043" rIns="90087" bIns="45043" rtlCol="0"/>
          <a:lstStyle>
            <a:lvl1pPr algn="r">
              <a:defRPr sz="1200"/>
            </a:lvl1pPr>
          </a:lstStyle>
          <a:p>
            <a:fld id="{8ACDF9CA-3116-4AEC-B3AE-579EF1BEE12C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31032"/>
            <a:ext cx="2982170" cy="465369"/>
          </a:xfrm>
          <a:prstGeom prst="rect">
            <a:avLst/>
          </a:prstGeom>
        </p:spPr>
        <p:txBody>
          <a:bodyPr vert="horz" lIns="90087" tIns="45043" rIns="90087" bIns="4504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12" y="8831032"/>
            <a:ext cx="2982169" cy="465369"/>
          </a:xfrm>
          <a:prstGeom prst="rect">
            <a:avLst/>
          </a:prstGeom>
        </p:spPr>
        <p:txBody>
          <a:bodyPr vert="horz" lIns="90087" tIns="45043" rIns="90087" bIns="45043" rtlCol="0" anchor="b"/>
          <a:lstStyle>
            <a:lvl1pPr algn="r">
              <a:defRPr sz="1200"/>
            </a:lvl1pPr>
          </a:lstStyle>
          <a:p>
            <a:fld id="{94F35AC8-4110-44B7-9D25-F77D12DA3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6710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2119" cy="466435"/>
          </a:xfrm>
          <a:prstGeom prst="rect">
            <a:avLst/>
          </a:prstGeom>
        </p:spPr>
        <p:txBody>
          <a:bodyPr vert="horz" lIns="93176" tIns="46588" rIns="93176" bIns="4658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1"/>
            <a:ext cx="2982119" cy="466435"/>
          </a:xfrm>
          <a:prstGeom prst="rect">
            <a:avLst/>
          </a:prstGeom>
        </p:spPr>
        <p:txBody>
          <a:bodyPr vert="horz" lIns="93176" tIns="46588" rIns="93176" bIns="46588" rtlCol="0"/>
          <a:lstStyle>
            <a:lvl1pPr algn="r">
              <a:defRPr sz="1200"/>
            </a:lvl1pPr>
          </a:lstStyle>
          <a:p>
            <a:fld id="{8C8EC518-40CC-4E28-AF85-1EDC7C9F15A7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50963" y="1162050"/>
            <a:ext cx="4179887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6" tIns="46588" rIns="93176" bIns="4658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vert="horz" lIns="93176" tIns="46588" rIns="93176" bIns="4658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2982119" cy="466434"/>
          </a:xfrm>
          <a:prstGeom prst="rect">
            <a:avLst/>
          </a:prstGeom>
        </p:spPr>
        <p:txBody>
          <a:bodyPr vert="horz" lIns="93176" tIns="46588" rIns="93176" bIns="4658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8"/>
            <a:ext cx="2982119" cy="466434"/>
          </a:xfrm>
          <a:prstGeom prst="rect">
            <a:avLst/>
          </a:prstGeom>
        </p:spPr>
        <p:txBody>
          <a:bodyPr vert="horz" lIns="93176" tIns="46588" rIns="93176" bIns="46588" rtlCol="0" anchor="b"/>
          <a:lstStyle>
            <a:lvl1pPr algn="r">
              <a:defRPr sz="1200"/>
            </a:lvl1pPr>
          </a:lstStyle>
          <a:p>
            <a:fld id="{D3EEFDDB-55F3-4F05-BD0C-A92CFDF5D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686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50963" y="1162050"/>
            <a:ext cx="4179887" cy="31369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/>
              <a:t>The necessity of</a:t>
            </a:r>
            <a:r>
              <a:rPr lang="en-US" altLang="en-US" baseline="0" dirty="0" smtClean="0"/>
              <a:t> a presence on at least some of the platforms</a:t>
            </a:r>
          </a:p>
          <a:p>
            <a:pPr marL="171450" indent="-171450">
              <a:buFontTx/>
              <a:buChar char="-"/>
            </a:pPr>
            <a:r>
              <a:rPr lang="en-US" altLang="en-US" baseline="0" dirty="0" smtClean="0"/>
              <a:t>Target audience expects you to be there</a:t>
            </a:r>
          </a:p>
          <a:p>
            <a:pPr marL="171450" indent="-171450">
              <a:buFontTx/>
              <a:buChar char="-"/>
            </a:pPr>
            <a:r>
              <a:rPr lang="en-US" altLang="en-US" baseline="0" dirty="0" smtClean="0"/>
              <a:t>If not there, seen as out of touch and outdated </a:t>
            </a:r>
            <a:endParaRPr lang="en-US" altLang="en-US" dirty="0" smtClean="0"/>
          </a:p>
        </p:txBody>
      </p:sp>
      <p:sp>
        <p:nvSpPr>
          <p:cNvPr id="1044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7060" indent="-291177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708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592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6475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2358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8242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4125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60008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DDBC0F6-F817-4FA1-B7EF-0EB98432E6A6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734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50963" y="1162050"/>
            <a:ext cx="4179887" cy="31369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/>
              <a:t>ALAN</a:t>
            </a:r>
          </a:p>
        </p:txBody>
      </p:sp>
      <p:sp>
        <p:nvSpPr>
          <p:cNvPr id="1044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7060" indent="-291177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708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592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6475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2358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8242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4125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60008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DDBC0F6-F817-4FA1-B7EF-0EB98432E6A6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10</a:t>
            </a:fld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6793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50963" y="1162050"/>
            <a:ext cx="4179887" cy="31369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/>
              <a:t>ANGELA</a:t>
            </a:r>
          </a:p>
          <a:p>
            <a:r>
              <a:rPr lang="en-US" altLang="en-US" dirty="0" err="1" smtClean="0"/>
              <a:t>Infographics</a:t>
            </a:r>
            <a:r>
              <a:rPr lang="en-US" altLang="en-US" dirty="0" smtClean="0"/>
              <a:t> on</a:t>
            </a:r>
            <a:r>
              <a:rPr lang="en-US" altLang="en-US" baseline="0" dirty="0" smtClean="0"/>
              <a:t> Instagram should limit use of text – focus on great images</a:t>
            </a:r>
          </a:p>
          <a:p>
            <a:r>
              <a:rPr lang="en-US" altLang="en-US" dirty="0" smtClean="0"/>
              <a:t>Facebook posts with videos uploaded directly (not linked from YouTube)</a:t>
            </a:r>
            <a:r>
              <a:rPr lang="en-US" altLang="en-US" baseline="0" dirty="0" smtClean="0"/>
              <a:t> perform better</a:t>
            </a:r>
          </a:p>
          <a:p>
            <a:r>
              <a:rPr lang="en-US" altLang="en-US" baseline="0" dirty="0" smtClean="0"/>
              <a:t>Keep tweets/FB posts/IG captions brief. Make captions fun and engaging.</a:t>
            </a:r>
          </a:p>
          <a:p>
            <a:r>
              <a:rPr lang="en-US" altLang="en-US" baseline="0" dirty="0" smtClean="0"/>
              <a:t>Use images with a 2:1 ratio on Twitter</a:t>
            </a:r>
          </a:p>
          <a:p>
            <a:r>
              <a:rPr lang="en-US" altLang="en-US" baseline="0" dirty="0" smtClean="0"/>
              <a:t>Lots of online resources for image sizes on each platform.</a:t>
            </a:r>
            <a:endParaRPr lang="en-US" altLang="en-US" dirty="0" smtClean="0"/>
          </a:p>
        </p:txBody>
      </p:sp>
      <p:sp>
        <p:nvSpPr>
          <p:cNvPr id="1044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7060" indent="-291177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708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592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6475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2358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8242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4125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60008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DDBC0F6-F817-4FA1-B7EF-0EB98432E6A6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11</a:t>
            </a:fld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2605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50963" y="1162050"/>
            <a:ext cx="4179887" cy="31369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/>
              <a:t>ANGELA</a:t>
            </a:r>
          </a:p>
        </p:txBody>
      </p:sp>
      <p:sp>
        <p:nvSpPr>
          <p:cNvPr id="1044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7060" indent="-291177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708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592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6475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2358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8242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4125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60008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DDBC0F6-F817-4FA1-B7EF-0EB98432E6A6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12</a:t>
            </a:fld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4798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50963" y="1162050"/>
            <a:ext cx="4179887" cy="31369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/>
              <a:t>Both of us!</a:t>
            </a:r>
            <a:r>
              <a:rPr lang="en-US" altLang="en-US" baseline="0" dirty="0" smtClean="0"/>
              <a:t> (but mostly Angela)</a:t>
            </a:r>
            <a:endParaRPr lang="en-US" altLang="en-US" dirty="0" smtClean="0"/>
          </a:p>
        </p:txBody>
      </p:sp>
      <p:sp>
        <p:nvSpPr>
          <p:cNvPr id="1044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7060" indent="-291177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708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592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6475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2358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8242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4125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60008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DDBC0F6-F817-4FA1-B7EF-0EB98432E6A6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13</a:t>
            </a:fld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824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50963" y="1162050"/>
            <a:ext cx="4179887" cy="31369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/>
              <a:t>ANGELA</a:t>
            </a:r>
          </a:p>
          <a:p>
            <a:r>
              <a:rPr lang="en-US" altLang="en-US" dirty="0" smtClean="0"/>
              <a:t>GOAL: Looking</a:t>
            </a:r>
            <a:r>
              <a:rPr lang="en-US" altLang="en-US" baseline="0" dirty="0" smtClean="0"/>
              <a:t> at the expectations of their target audiences … how they best reach them.</a:t>
            </a:r>
          </a:p>
          <a:p>
            <a:endParaRPr lang="en-US" altLang="en-US" dirty="0" smtClean="0"/>
          </a:p>
        </p:txBody>
      </p:sp>
      <p:sp>
        <p:nvSpPr>
          <p:cNvPr id="1044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7060" indent="-291177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708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592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6475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2358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8242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4125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60008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DDBC0F6-F817-4FA1-B7EF-0EB98432E6A6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404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50963" y="1162050"/>
            <a:ext cx="4179887" cy="31369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/>
              <a:t>ANGELA</a:t>
            </a:r>
          </a:p>
          <a:p>
            <a:r>
              <a:rPr lang="en-US" altLang="en-US" dirty="0" smtClean="0"/>
              <a:t>GOAL:</a:t>
            </a:r>
            <a:r>
              <a:rPr lang="en-US" altLang="en-US" baseline="0" dirty="0" smtClean="0"/>
              <a:t> Importance of visual platforms … how to best engage visually</a:t>
            </a:r>
            <a:endParaRPr lang="en-US" altLang="en-US" dirty="0" smtClean="0"/>
          </a:p>
        </p:txBody>
      </p:sp>
      <p:sp>
        <p:nvSpPr>
          <p:cNvPr id="1044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7060" indent="-291177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708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592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6475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2358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8242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4125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60008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DDBC0F6-F817-4FA1-B7EF-0EB98432E6A6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585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50963" y="1162050"/>
            <a:ext cx="4179887" cy="31369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/>
              <a:t>ANGELA</a:t>
            </a:r>
          </a:p>
          <a:p>
            <a:r>
              <a:rPr lang="en-US" altLang="en-US" dirty="0" smtClean="0"/>
              <a:t>Video = more than double the reach, a dozen more shares, 5 times the likes, almost 7 times </a:t>
            </a:r>
            <a:r>
              <a:rPr lang="en-US" altLang="en-US" smtClean="0"/>
              <a:t>the post clicks.</a:t>
            </a:r>
            <a:endParaRPr lang="en-US" altLang="en-US" dirty="0" smtClean="0"/>
          </a:p>
        </p:txBody>
      </p:sp>
      <p:sp>
        <p:nvSpPr>
          <p:cNvPr id="1044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7060" indent="-291177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708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592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6475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2358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8242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4125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60008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DDBC0F6-F817-4FA1-B7EF-0EB98432E6A6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909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50963" y="1162050"/>
            <a:ext cx="4179887" cy="31369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/>
              <a:t>ANGELA</a:t>
            </a:r>
          </a:p>
          <a:p>
            <a:r>
              <a:rPr lang="en-US" altLang="en-US" dirty="0" smtClean="0"/>
              <a:t>GOAL:</a:t>
            </a:r>
            <a:r>
              <a:rPr lang="en-US" altLang="en-US" baseline="0" dirty="0" smtClean="0"/>
              <a:t> Diving more specifically into the social media networks that their audience is going to be on.</a:t>
            </a:r>
          </a:p>
        </p:txBody>
      </p:sp>
      <p:sp>
        <p:nvSpPr>
          <p:cNvPr id="1044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7060" indent="-291177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708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592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6475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2358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8242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4125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60008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DDBC0F6-F817-4FA1-B7EF-0EB98432E6A6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75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50963" y="1162050"/>
            <a:ext cx="4179887" cy="31369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/>
              <a:t>ANGELA</a:t>
            </a:r>
          </a:p>
          <a:p>
            <a:r>
              <a:rPr lang="en-US" altLang="en-US" dirty="0" smtClean="0"/>
              <a:t>GOAL:</a:t>
            </a:r>
            <a:r>
              <a:rPr lang="en-US" altLang="en-US" baseline="0" dirty="0" smtClean="0"/>
              <a:t> Diving more specifically into the social media networks that their audience is going to be on.</a:t>
            </a:r>
          </a:p>
          <a:p>
            <a:endParaRPr lang="en-US" altLang="en-US" dirty="0" smtClean="0"/>
          </a:p>
        </p:txBody>
      </p:sp>
      <p:sp>
        <p:nvSpPr>
          <p:cNvPr id="1044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7060" indent="-291177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708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592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6475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2358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8242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4125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60008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DDBC0F6-F817-4FA1-B7EF-0EB98432E6A6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6</a:t>
            </a:fld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624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50963" y="1162050"/>
            <a:ext cx="4179887" cy="31369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ALAN</a:t>
            </a:r>
          </a:p>
          <a:p>
            <a:r>
              <a:rPr lang="en-US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Measuring Social Media ROI</a:t>
            </a:r>
          </a:p>
          <a:p>
            <a:pPr lvl="0"/>
            <a:r>
              <a:rPr lang="en-US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Set social media goals</a:t>
            </a:r>
          </a:p>
          <a:p>
            <a:pPr lvl="0"/>
            <a:r>
              <a:rPr lang="en-US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Determine the “right” platforms</a:t>
            </a:r>
          </a:p>
          <a:p>
            <a:pPr lvl="0"/>
            <a:r>
              <a:rPr lang="en-US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Track campaigns</a:t>
            </a:r>
          </a:p>
          <a:p>
            <a:pPr lvl="0"/>
            <a:r>
              <a:rPr lang="en-US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Review results and reset goals</a:t>
            </a:r>
          </a:p>
          <a:p>
            <a:r>
              <a:rPr lang="en-US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</a:p>
          <a:p>
            <a:r>
              <a:rPr lang="en-US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Setting social media goals</a:t>
            </a:r>
          </a:p>
          <a:p>
            <a:pPr lvl="0"/>
            <a:r>
              <a:rPr lang="en-US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Identify how these fit within your overall conference marketing goals</a:t>
            </a:r>
          </a:p>
          <a:p>
            <a:pPr lvl="0"/>
            <a:r>
              <a:rPr lang="en-US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Identify what your current social media strengths are … maybe you’re good at Twitter, but not Facebook</a:t>
            </a:r>
          </a:p>
          <a:p>
            <a:pPr lvl="0"/>
            <a:r>
              <a:rPr lang="en-US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Choose something measurable … if you can’t measure them how do you know if you’ve accomplished them</a:t>
            </a:r>
          </a:p>
          <a:p>
            <a:pPr lvl="0"/>
            <a:r>
              <a:rPr lang="en-US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Make it attainable</a:t>
            </a:r>
          </a:p>
          <a:p>
            <a:endParaRPr lang="en-US" altLang="en-US" dirty="0" smtClean="0"/>
          </a:p>
        </p:txBody>
      </p:sp>
      <p:sp>
        <p:nvSpPr>
          <p:cNvPr id="1044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7060" indent="-291177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708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592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6475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2358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8242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4125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60008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DDBC0F6-F817-4FA1-B7EF-0EB98432E6A6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7</a:t>
            </a:fld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474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50963" y="1162050"/>
            <a:ext cx="4179887" cy="31369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/>
              <a:t>ALAN</a:t>
            </a:r>
          </a:p>
          <a:p>
            <a:r>
              <a:rPr lang="en-US" altLang="en-US" dirty="0" smtClean="0"/>
              <a:t>An</a:t>
            </a:r>
            <a:r>
              <a:rPr lang="en-US" altLang="en-US" baseline="0" dirty="0" smtClean="0"/>
              <a:t> overview of the major social media platforms that are out there today. Many of these are managed by someone in your office already</a:t>
            </a:r>
            <a:endParaRPr lang="en-US" altLang="en-US" dirty="0" smtClean="0"/>
          </a:p>
        </p:txBody>
      </p:sp>
      <p:sp>
        <p:nvSpPr>
          <p:cNvPr id="1044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7060" indent="-291177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708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592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6475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2358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8242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4125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60008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DDBC0F6-F817-4FA1-B7EF-0EB98432E6A6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8</a:t>
            </a:fld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0836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50963" y="1162050"/>
            <a:ext cx="4179887" cy="31369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/>
              <a:t>ALAN</a:t>
            </a:r>
          </a:p>
          <a:p>
            <a:r>
              <a:rPr lang="en-US" altLang="en-US" dirty="0" smtClean="0"/>
              <a:t>GOAL:</a:t>
            </a:r>
            <a:r>
              <a:rPr lang="en-US" altLang="en-US" baseline="0" dirty="0" smtClean="0"/>
              <a:t> Inexpensive options for measuring. </a:t>
            </a:r>
          </a:p>
          <a:p>
            <a:endParaRPr lang="en-US" altLang="en-US" baseline="0" dirty="0" smtClean="0"/>
          </a:p>
          <a:p>
            <a:r>
              <a:rPr lang="en-US" altLang="en-US" baseline="0" dirty="0" err="1" smtClean="0"/>
              <a:t>Hootsuite</a:t>
            </a:r>
            <a:r>
              <a:rPr lang="en-US" altLang="en-US" baseline="0" dirty="0" smtClean="0"/>
              <a:t> – Pro version is $9.99 per month</a:t>
            </a:r>
            <a:endParaRPr lang="en-US" altLang="en-US" dirty="0" smtClean="0"/>
          </a:p>
        </p:txBody>
      </p:sp>
      <p:sp>
        <p:nvSpPr>
          <p:cNvPr id="1044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7060" indent="-291177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708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592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6475" indent="-232942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2358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8242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4125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60008" indent="-23294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DDBC0F6-F817-4FA1-B7EF-0EB98432E6A6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56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E267A2F-0981-404D-856B-6B12995C0E94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A81CD40-0267-4643-A2E3-D8B38FAD6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5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E267A2F-0981-404D-856B-6B12995C0E94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A81CD40-0267-4643-A2E3-D8B38FAD6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6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E267A2F-0981-404D-856B-6B12995C0E94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A81CD40-0267-4643-A2E3-D8B38FAD6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671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E267A2F-0981-404D-856B-6B12995C0E94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A81CD40-0267-4643-A2E3-D8B38FAD6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7315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E267A2F-0981-404D-856B-6B12995C0E94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A81CD40-0267-4643-A2E3-D8B38FAD6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020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E267A2F-0981-404D-856B-6B12995C0E94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A81CD40-0267-4643-A2E3-D8B38FAD6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391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E267A2F-0981-404D-856B-6B12995C0E94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A81CD40-0267-4643-A2E3-D8B38FAD6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594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E267A2F-0981-404D-856B-6B12995C0E94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A81CD40-0267-4643-A2E3-D8B38FAD6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27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E267A2F-0981-404D-856B-6B12995C0E94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A81CD40-0267-4643-A2E3-D8B38FAD6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575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E267A2F-0981-404D-856B-6B12995C0E94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A81CD40-0267-4643-A2E3-D8B38FAD6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740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E267A2F-0981-404D-856B-6B12995C0E94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A81CD40-0267-4643-A2E3-D8B38FAD6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092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100000">
              <a:srgbClr val="004A86"/>
            </a:gs>
            <a:gs pos="100000">
              <a:schemeClr val="accent5">
                <a:lumMod val="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24613"/>
            <a:ext cx="9144000" cy="433387"/>
          </a:xfrm>
          <a:prstGeom prst="rect">
            <a:avLst/>
          </a:prstGeom>
          <a:solidFill>
            <a:srgbClr val="393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698625" y="6584950"/>
            <a:ext cx="5138738" cy="11906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lnSpc>
                <a:spcPts val="900"/>
              </a:lnSpc>
              <a:defRPr/>
            </a:pPr>
            <a:r>
              <a:rPr lang="en-US" sz="600" spc="150" dirty="0" smtClean="0">
                <a:solidFill>
                  <a:schemeClr val="bg1">
                    <a:lumMod val="85000"/>
                  </a:schemeClr>
                </a:solidFill>
              </a:rPr>
              <a:t>N A T I O N A L   A S </a:t>
            </a:r>
            <a:r>
              <a:rPr lang="en-US" sz="600" spc="150" dirty="0" err="1" smtClean="0">
                <a:solidFill>
                  <a:schemeClr val="bg1">
                    <a:lumMod val="85000"/>
                  </a:schemeClr>
                </a:solidFill>
              </a:rPr>
              <a:t>S</a:t>
            </a:r>
            <a:r>
              <a:rPr lang="en-US" sz="600" spc="150" dirty="0" smtClean="0">
                <a:solidFill>
                  <a:schemeClr val="bg1">
                    <a:lumMod val="85000"/>
                  </a:schemeClr>
                </a:solidFill>
              </a:rPr>
              <a:t> O C I A T I O N   O F   I N T E R C O L </a:t>
            </a:r>
            <a:r>
              <a:rPr lang="en-US" sz="600" spc="150" dirty="0" err="1" smtClean="0">
                <a:solidFill>
                  <a:schemeClr val="bg1">
                    <a:lumMod val="85000"/>
                  </a:schemeClr>
                </a:solidFill>
              </a:rPr>
              <a:t>L</a:t>
            </a:r>
            <a:r>
              <a:rPr lang="en-US" sz="600" spc="150" dirty="0" smtClean="0">
                <a:solidFill>
                  <a:schemeClr val="bg1">
                    <a:lumMod val="85000"/>
                  </a:schemeClr>
                </a:solidFill>
              </a:rPr>
              <a:t> E G I A T E   A T H L E T I C S</a:t>
            </a:r>
          </a:p>
        </p:txBody>
      </p:sp>
      <p:pic>
        <p:nvPicPr>
          <p:cNvPr id="10" name="Picture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614" y="6519863"/>
            <a:ext cx="538461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1013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03" y="1832469"/>
            <a:ext cx="5534600" cy="4389120"/>
          </a:xfrm>
          <a:prstGeom prst="rect">
            <a:avLst/>
          </a:prstGeom>
          <a:ln>
            <a:noFill/>
          </a:ln>
          <a:effectLst>
            <a:outerShdw blurRad="254000" dist="88900" dir="6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456"/>
            <a:ext cx="9144000" cy="3127070"/>
          </a:xfrm>
          <a:prstGeom prst="rect">
            <a:avLst/>
          </a:prstGeom>
        </p:spPr>
      </p:pic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3818969" y="5787614"/>
            <a:ext cx="4787154" cy="410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ts val="3200"/>
              </a:lnSpc>
              <a:buClr>
                <a:srgbClr val="E3393F"/>
              </a:buClr>
              <a:buSzPct val="125000"/>
            </a:pPr>
            <a:r>
              <a:rPr lang="en-US" altLang="en-US" sz="2200" spc="12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Narrow" panose="020B0606020202030204" pitchFamily="34" charset="0"/>
              </a:rPr>
              <a:t>SEPTEMBER 2015 • KANSAS CITY, MO</a:t>
            </a:r>
            <a:endParaRPr lang="en-US" altLang="en-US" sz="2200" spc="12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3228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54020" y="1282395"/>
            <a:ext cx="8084371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sz="36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Determine your audience for each platform you maintain, then target your posts</a:t>
            </a:r>
          </a:p>
          <a:p>
            <a:pPr marL="571500" lvl="0" indent="-57150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sz="3600" dirty="0" smtClean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Avoid text-heavy posts – include a visual whenever possible (all platforms)</a:t>
            </a:r>
          </a:p>
          <a:p>
            <a:pPr marL="571500" lvl="0" indent="-57150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sz="3600" dirty="0" smtClean="0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Avoid linking to YouTube on Facebook – upload the video natively</a:t>
            </a:r>
          </a:p>
          <a:p>
            <a:pPr marL="571500" lvl="0" indent="-57150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sz="3600" dirty="0" smtClean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Request verification of your Facebook page</a:t>
            </a:r>
            <a:endParaRPr lang="en-US" sz="3600" dirty="0">
              <a:solidFill>
                <a:schemeClr val="bg1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290456" y="511477"/>
            <a:ext cx="8606118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ts val="4800"/>
              </a:lnSpc>
              <a:buClr>
                <a:srgbClr val="E3393F"/>
              </a:buClr>
              <a:buSzPct val="125000"/>
            </a:pPr>
            <a:r>
              <a:rPr lang="en-US" altLang="en-US" sz="48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What can your conference do?</a:t>
            </a:r>
            <a:endParaRPr lang="en-US" altLang="en-US" sz="48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2312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508" t="600"/>
          <a:stretch/>
        </p:blipFill>
        <p:spPr>
          <a:xfrm>
            <a:off x="725554" y="367750"/>
            <a:ext cx="3338198" cy="33296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236" y="367750"/>
            <a:ext cx="3329609" cy="3329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3118" y="3245221"/>
            <a:ext cx="2491616" cy="2957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01" b="25072"/>
          <a:stretch/>
        </p:blipFill>
        <p:spPr>
          <a:xfrm>
            <a:off x="5794516" y="3551813"/>
            <a:ext cx="2757266" cy="23443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91532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54020" y="1282395"/>
            <a:ext cx="808437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sz="36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Game day scavenger hunts or “screenshot to win”</a:t>
            </a:r>
          </a:p>
          <a:p>
            <a:pPr marL="571500" lvl="0" indent="-57150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sz="3600" dirty="0" smtClean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Track analytics manually</a:t>
            </a:r>
          </a:p>
          <a:p>
            <a:pPr marL="571500" lvl="0" indent="-57150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sz="3600" dirty="0" smtClean="0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Promote your username and </a:t>
            </a:r>
            <a:r>
              <a:rPr lang="en-US" sz="3600" dirty="0" err="1" smtClean="0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snapcode</a:t>
            </a:r>
            <a:r>
              <a:rPr lang="en-US" sz="3600" dirty="0" smtClean="0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frequently!</a:t>
            </a:r>
            <a:endParaRPr lang="en-US" sz="3600" dirty="0">
              <a:solidFill>
                <a:schemeClr val="bg1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290456" y="511477"/>
            <a:ext cx="8606118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ts val="4800"/>
              </a:lnSpc>
              <a:buClr>
                <a:srgbClr val="E3393F"/>
              </a:buClr>
              <a:buSzPct val="125000"/>
            </a:pPr>
            <a:r>
              <a:rPr lang="en-US" altLang="en-US" sz="48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Incorporating </a:t>
            </a:r>
            <a:r>
              <a:rPr lang="en-US" altLang="en-US" sz="4800" dirty="0" err="1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Snapchat</a:t>
            </a:r>
            <a:endParaRPr lang="en-US" altLang="en-US" sz="48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133" y="4162777"/>
            <a:ext cx="2099734" cy="2099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8219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456"/>
            <a:ext cx="9144000" cy="3127070"/>
          </a:xfrm>
          <a:prstGeom prst="rect">
            <a:avLst/>
          </a:prstGeom>
        </p:spPr>
      </p:pic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290456" y="511477"/>
            <a:ext cx="8606118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4800"/>
              </a:lnSpc>
              <a:buClr>
                <a:srgbClr val="E3393F"/>
              </a:buClr>
              <a:buSzPct val="125000"/>
            </a:pPr>
            <a:r>
              <a:rPr lang="en-US" altLang="en-US" sz="48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Questions?</a:t>
            </a:r>
            <a:endParaRPr lang="en-US" altLang="en-US" sz="48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5" b="40411"/>
          <a:stretch/>
        </p:blipFill>
        <p:spPr>
          <a:xfrm>
            <a:off x="471080" y="2043289"/>
            <a:ext cx="3857625" cy="37817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1" b="40246"/>
          <a:stretch/>
        </p:blipFill>
        <p:spPr>
          <a:xfrm>
            <a:off x="4774139" y="2043289"/>
            <a:ext cx="3857625" cy="378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816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54020" y="1282395"/>
            <a:ext cx="80843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sz="36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Younger social media users (18-24) place importance on visual platforms</a:t>
            </a:r>
            <a:endParaRPr lang="en-US" sz="3600" dirty="0">
              <a:solidFill>
                <a:schemeClr val="bg1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290456" y="511477"/>
            <a:ext cx="8606118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ts val="4800"/>
              </a:lnSpc>
              <a:buClr>
                <a:srgbClr val="E3393F"/>
              </a:buClr>
              <a:buSzPct val="125000"/>
            </a:pPr>
            <a:r>
              <a:rPr lang="en-US" altLang="en-US" sz="48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Social Media for </a:t>
            </a:r>
            <a:r>
              <a:rPr lang="en-US" altLang="en-US" sz="480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NAIA Conferences</a:t>
            </a:r>
            <a:endParaRPr lang="en-US" altLang="en-US" sz="48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4" name="Picture 3" descr="AgeDistributionAtTheTopSocialNetwork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614" y="2638089"/>
            <a:ext cx="4936772" cy="37025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01252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290456" y="511477"/>
            <a:ext cx="8606118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ts val="4800"/>
              </a:lnSpc>
              <a:buClr>
                <a:srgbClr val="E3393F"/>
              </a:buClr>
              <a:buSzPct val="125000"/>
            </a:pPr>
            <a:r>
              <a:rPr lang="en-US" altLang="en-US" sz="48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Photos, </a:t>
            </a:r>
            <a:r>
              <a:rPr lang="en-US" altLang="en-US" sz="4800" dirty="0" err="1">
                <a:solidFill>
                  <a:schemeClr val="bg1"/>
                </a:solidFill>
                <a:latin typeface="Franklin Gothic Demi Cond" panose="020B0706030402020204" pitchFamily="34" charset="0"/>
              </a:rPr>
              <a:t>i</a:t>
            </a:r>
            <a:r>
              <a:rPr lang="en-US" altLang="en-US" sz="4800" dirty="0" err="1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nfographics</a:t>
            </a:r>
            <a:r>
              <a:rPr lang="en-US" altLang="en-US" sz="48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 &amp; </a:t>
            </a:r>
            <a:r>
              <a:rPr lang="en-US" altLang="en-US" sz="48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v</a:t>
            </a:r>
            <a:r>
              <a:rPr lang="en-US" altLang="en-US" sz="48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ideo are key</a:t>
            </a:r>
            <a:endParaRPr lang="en-US" altLang="en-US" sz="48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4" name="Picture 3" descr="AgeDistributionAtTheTopSocialNetworks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86" b="49903"/>
          <a:stretch/>
        </p:blipFill>
        <p:spPr bwMode="auto">
          <a:xfrm>
            <a:off x="109177" y="2551301"/>
            <a:ext cx="8925646" cy="25512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94300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0279" y="357809"/>
            <a:ext cx="3631809" cy="5764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175" y="784933"/>
            <a:ext cx="4052196" cy="48732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71122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54020" y="2004881"/>
            <a:ext cx="8084371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sz="36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Instagram is taking the place of Facebook and Twitter for young people</a:t>
            </a:r>
          </a:p>
          <a:p>
            <a:pPr marL="1028700" lvl="1" indent="-57150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sz="36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Instagram = 32%</a:t>
            </a:r>
          </a:p>
          <a:p>
            <a:pPr marL="1028700" lvl="1" indent="-57150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sz="36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Twitter = 24%</a:t>
            </a:r>
          </a:p>
          <a:p>
            <a:pPr marL="1028700" lvl="1" indent="-57150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sz="36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Facebook = 14%</a:t>
            </a:r>
          </a:p>
          <a:p>
            <a:pPr marL="1028700" lvl="1" indent="-57150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sz="3600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Snapchat</a:t>
            </a:r>
            <a:r>
              <a:rPr lang="en-US" sz="36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= 13% (and increasing rapidly)</a:t>
            </a:r>
            <a:endParaRPr lang="en-US" sz="3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290456" y="511477"/>
            <a:ext cx="8606118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ts val="4800"/>
              </a:lnSpc>
              <a:buClr>
                <a:srgbClr val="E3393F"/>
              </a:buClr>
              <a:buSzPct val="125000"/>
            </a:pPr>
            <a:r>
              <a:rPr lang="en-US" altLang="en-US" sz="48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Most important social networks for teens and young </a:t>
            </a:r>
            <a:r>
              <a:rPr lang="en-US" altLang="en-US" sz="4800" dirty="0" err="1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millennials</a:t>
            </a:r>
            <a:endParaRPr lang="en-US" altLang="en-US" sz="48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3858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54020" y="2004881"/>
            <a:ext cx="8084371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sz="36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Facebook’s user base:</a:t>
            </a:r>
          </a:p>
          <a:p>
            <a:pPr marL="1028700" lvl="1" indent="-57150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sz="36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38% under the age of 35</a:t>
            </a:r>
          </a:p>
          <a:p>
            <a:pPr marL="1028700" lvl="1" indent="-57150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sz="36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43% over the age of 45</a:t>
            </a:r>
          </a:p>
          <a:p>
            <a:pPr marL="571500" indent="-57150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sz="36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60% of time spent on all social media is on a phone or tablet</a:t>
            </a:r>
            <a:endParaRPr lang="en-US" sz="3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290456" y="511477"/>
            <a:ext cx="8606118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ts val="4800"/>
              </a:lnSpc>
              <a:buClr>
                <a:srgbClr val="E3393F"/>
              </a:buClr>
              <a:buSzPct val="125000"/>
            </a:pPr>
            <a:r>
              <a:rPr lang="en-US" altLang="en-US" sz="48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Most important social networks for teens and young </a:t>
            </a:r>
            <a:r>
              <a:rPr lang="en-US" altLang="en-US" sz="4800" dirty="0" err="1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millennials</a:t>
            </a:r>
            <a:endParaRPr lang="en-US" altLang="en-US" sz="48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94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54020" y="1282395"/>
            <a:ext cx="8084371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sz="36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Set social media goals</a:t>
            </a:r>
          </a:p>
          <a:p>
            <a:pPr marL="571500" lvl="0" indent="-57150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sz="3600" dirty="0" smtClean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Determine the “right” platforms</a:t>
            </a:r>
          </a:p>
          <a:p>
            <a:pPr marL="571500" lvl="0" indent="-57150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sz="3600" dirty="0" smtClean="0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Track campaigns</a:t>
            </a:r>
          </a:p>
          <a:p>
            <a:pPr marL="571500" lvl="0" indent="-57150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sz="3600" dirty="0" smtClean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Review results and reset goals</a:t>
            </a:r>
            <a:endParaRPr lang="en-US" sz="3600" dirty="0">
              <a:solidFill>
                <a:schemeClr val="bg1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290456" y="511477"/>
            <a:ext cx="8606118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ts val="4800"/>
              </a:lnSpc>
              <a:buClr>
                <a:srgbClr val="E3393F"/>
              </a:buClr>
              <a:buSzPct val="125000"/>
            </a:pPr>
            <a:r>
              <a:rPr lang="en-US" altLang="en-US" sz="48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Measuring ROI on Social Media</a:t>
            </a:r>
            <a:endParaRPr lang="en-US" altLang="en-US" sz="48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9163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290456" y="511477"/>
            <a:ext cx="8606118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ts val="4800"/>
              </a:lnSpc>
              <a:buClr>
                <a:srgbClr val="E3393F"/>
              </a:buClr>
              <a:buSzPct val="125000"/>
            </a:pPr>
            <a:r>
              <a:rPr lang="en-US" altLang="en-US" sz="48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Determine the “right” platforms</a:t>
            </a:r>
            <a:endParaRPr lang="en-US" altLang="en-US" sz="48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750" y="1215352"/>
            <a:ext cx="6469529" cy="4999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0007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009" y="1290810"/>
            <a:ext cx="2151924" cy="2151924"/>
          </a:xfrm>
          <a:prstGeom prst="rect">
            <a:avLst/>
          </a:prstGeom>
        </p:spPr>
      </p:pic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290456" y="511477"/>
            <a:ext cx="8606118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41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ts val="4800"/>
              </a:lnSpc>
              <a:buClr>
                <a:srgbClr val="E3393F"/>
              </a:buClr>
              <a:buSzPct val="125000"/>
            </a:pPr>
            <a:r>
              <a:rPr lang="en-US" altLang="en-US" sz="48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Social Media Tracking/Analytics</a:t>
            </a:r>
            <a:endParaRPr lang="en-US" altLang="en-US" sz="48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1240297"/>
            <a:ext cx="5811652" cy="26167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495" y="3369365"/>
            <a:ext cx="5496913" cy="28606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18" y="4218132"/>
            <a:ext cx="2793651" cy="1650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5178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IA_Powerpoint_template.potx" id="{63CAF2C9-B3AC-4E35-8535-DD773759198C}" vid="{6DBBB715-121F-4EDB-AC1E-58B037F8C06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NAIA_Powerpoint_template</Template>
  <TotalTime>1467</TotalTime>
  <Words>494</Words>
  <Application>Microsoft Office PowerPoint</Application>
  <PresentationFormat>On-screen Show (4:3)</PresentationFormat>
  <Paragraphs>85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Arial Narrow</vt:lpstr>
      <vt:lpstr>Calibri</vt:lpstr>
      <vt:lpstr>Calibri Light</vt:lpstr>
      <vt:lpstr>Courier New</vt:lpstr>
      <vt:lpstr>Franklin Gothic Demi Cond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Sue Robinson</dc:creator>
  <cp:lastModifiedBy>Brennen Menzie</cp:lastModifiedBy>
  <cp:revision>223</cp:revision>
  <cp:lastPrinted>2015-04-08T18:45:22Z</cp:lastPrinted>
  <dcterms:created xsi:type="dcterms:W3CDTF">2015-03-19T19:32:57Z</dcterms:created>
  <dcterms:modified xsi:type="dcterms:W3CDTF">2016-04-26T18:35:30Z</dcterms:modified>
</cp:coreProperties>
</file>